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6858000" cy="9144000" type="screen4x3"/>
  <p:notesSz cx="6805613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gi shinji" initials="ys" lastIdx="2" clrIdx="0">
    <p:extLst>
      <p:ext uri="{19B8F6BF-5375-455C-9EA6-DF929625EA0E}">
        <p15:presenceInfo xmlns:p15="http://schemas.microsoft.com/office/powerpoint/2012/main" userId="d198a9e93b8353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71DAFF"/>
    <a:srgbClr val="FF0066"/>
    <a:srgbClr val="FBBBF5"/>
    <a:srgbClr val="CCFFFF"/>
    <a:srgbClr val="FFFF5D"/>
    <a:srgbClr val="9224A8"/>
    <a:srgbClr val="EF63DB"/>
    <a:srgbClr val="F892E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148" autoAdjust="0"/>
    <p:restoredTop sz="99820" autoAdjust="0"/>
  </p:normalViewPr>
  <p:slideViewPr>
    <p:cSldViewPr>
      <p:cViewPr varScale="1">
        <p:scale>
          <a:sx n="82" d="100"/>
          <a:sy n="82" d="100"/>
        </p:scale>
        <p:origin x="3822" y="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9575" cy="496888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452" y="2"/>
            <a:ext cx="2949575" cy="496888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r">
              <a:defRPr sz="1200"/>
            </a:lvl1pPr>
          </a:lstStyle>
          <a:p>
            <a:fld id="{B9695C38-74C0-4E0E-BA17-CCE225F73249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4" y="9440864"/>
            <a:ext cx="2949575" cy="496887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452" y="9440864"/>
            <a:ext cx="2949575" cy="496887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r">
              <a:defRPr sz="1200"/>
            </a:lvl1pPr>
          </a:lstStyle>
          <a:p>
            <a:fld id="{30656F56-63DF-47F1-8E22-70E3D9A2AD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03064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2949099" cy="496967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45" y="4"/>
            <a:ext cx="2949099" cy="496967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r">
              <a:defRPr sz="1200"/>
            </a:lvl1pPr>
          </a:lstStyle>
          <a:p>
            <a:fld id="{DBF549E5-C7A8-4E02-A325-8DC081EFD945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005013" y="746125"/>
            <a:ext cx="27955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5" tIns="45703" rIns="91405" bIns="457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1188"/>
            <a:ext cx="5444490" cy="4472702"/>
          </a:xfrm>
          <a:prstGeom prst="rect">
            <a:avLst/>
          </a:prstGeom>
        </p:spPr>
        <p:txBody>
          <a:bodyPr vert="horz" lIns="91405" tIns="45703" rIns="91405" bIns="457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6" y="9440650"/>
            <a:ext cx="2949099" cy="496967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45" y="9440650"/>
            <a:ext cx="2949099" cy="496967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r">
              <a:defRPr sz="1200"/>
            </a:lvl1pPr>
          </a:lstStyle>
          <a:p>
            <a:fld id="{53A097F9-099B-4119-9562-5461EB69A1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2459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97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23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4767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71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78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29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75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480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27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53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56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75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8D2B2-9B4C-426F-B894-567717533F63}" type="datetimeFigureOut">
              <a:rPr kumimoji="1" lang="ja-JP" altLang="en-US" smtClean="0"/>
              <a:t>2020/8/3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C15FF-D5D7-4A7C-A198-C83CFB46F5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51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26" Type="http://schemas.microsoft.com/office/2007/relationships/hdphoto" Target="../media/hdphoto7.wdp"/><Relationship Id="rId39" Type="http://schemas.openxmlformats.org/officeDocument/2006/relationships/image" Target="../media/image25.jpeg"/><Relationship Id="rId21" Type="http://schemas.openxmlformats.org/officeDocument/2006/relationships/image" Target="../media/image13.jpeg"/><Relationship Id="rId34" Type="http://schemas.openxmlformats.org/officeDocument/2006/relationships/image" Target="../media/image21.jpeg"/><Relationship Id="rId42" Type="http://schemas.openxmlformats.org/officeDocument/2006/relationships/image" Target="../media/image27.png"/><Relationship Id="rId47" Type="http://schemas.microsoft.com/office/2007/relationships/hdphoto" Target="../media/hdphoto15.wdp"/><Relationship Id="rId50" Type="http://schemas.openxmlformats.org/officeDocument/2006/relationships/image" Target="../media/image32.png"/><Relationship Id="rId55" Type="http://schemas.microsoft.com/office/2007/relationships/hdphoto" Target="../media/hdphoto18.wdp"/><Relationship Id="rId63" Type="http://schemas.openxmlformats.org/officeDocument/2006/relationships/image" Target="../media/image39.jpeg"/><Relationship Id="rId68" Type="http://schemas.microsoft.com/office/2007/relationships/hdphoto" Target="../media/hdphoto22.wdp"/><Relationship Id="rId76" Type="http://schemas.openxmlformats.org/officeDocument/2006/relationships/image" Target="../media/image50.png"/><Relationship Id="rId84" Type="http://schemas.openxmlformats.org/officeDocument/2006/relationships/image" Target="../media/image55.jpeg"/><Relationship Id="rId7" Type="http://schemas.openxmlformats.org/officeDocument/2006/relationships/image" Target="../media/image4.png"/><Relationship Id="rId71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29" Type="http://schemas.openxmlformats.org/officeDocument/2006/relationships/image" Target="../media/image18.png"/><Relationship Id="rId11" Type="http://schemas.microsoft.com/office/2007/relationships/hdphoto" Target="../media/hdphoto1.wdp"/><Relationship Id="rId24" Type="http://schemas.microsoft.com/office/2007/relationships/hdphoto" Target="../media/hdphoto6.wdp"/><Relationship Id="rId32" Type="http://schemas.openxmlformats.org/officeDocument/2006/relationships/image" Target="../media/image20.png"/><Relationship Id="rId37" Type="http://schemas.microsoft.com/office/2007/relationships/hdphoto" Target="../media/hdphoto11.wdp"/><Relationship Id="rId40" Type="http://schemas.openxmlformats.org/officeDocument/2006/relationships/image" Target="../media/image26.png"/><Relationship Id="rId45" Type="http://schemas.microsoft.com/office/2007/relationships/hdphoto" Target="../media/hdphoto14.wdp"/><Relationship Id="rId53" Type="http://schemas.microsoft.com/office/2007/relationships/hdphoto" Target="../media/hdphoto17.wdp"/><Relationship Id="rId58" Type="http://schemas.openxmlformats.org/officeDocument/2006/relationships/image" Target="../media/image36.png"/><Relationship Id="rId66" Type="http://schemas.openxmlformats.org/officeDocument/2006/relationships/image" Target="../media/image42.jpeg"/><Relationship Id="rId74" Type="http://schemas.openxmlformats.org/officeDocument/2006/relationships/image" Target="../media/image48.jpeg"/><Relationship Id="rId79" Type="http://schemas.microsoft.com/office/2007/relationships/hdphoto" Target="../media/hdphoto25.wdp"/><Relationship Id="rId5" Type="http://schemas.openxmlformats.org/officeDocument/2006/relationships/image" Target="../media/image3.png"/><Relationship Id="rId61" Type="http://schemas.openxmlformats.org/officeDocument/2006/relationships/image" Target="../media/image38.png"/><Relationship Id="rId82" Type="http://schemas.microsoft.com/office/2007/relationships/hdphoto" Target="../media/hdphoto26.wdp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19.jpeg"/><Relationship Id="rId44" Type="http://schemas.openxmlformats.org/officeDocument/2006/relationships/image" Target="../media/image28.png"/><Relationship Id="rId52" Type="http://schemas.openxmlformats.org/officeDocument/2006/relationships/image" Target="../media/image33.png"/><Relationship Id="rId60" Type="http://schemas.openxmlformats.org/officeDocument/2006/relationships/image" Target="../media/image37.jpeg"/><Relationship Id="rId65" Type="http://schemas.openxmlformats.org/officeDocument/2006/relationships/image" Target="../media/image41.JPG"/><Relationship Id="rId73" Type="http://schemas.microsoft.com/office/2007/relationships/hdphoto" Target="../media/hdphoto23.wdp"/><Relationship Id="rId78" Type="http://schemas.openxmlformats.org/officeDocument/2006/relationships/image" Target="../media/image51.png"/><Relationship Id="rId81" Type="http://schemas.openxmlformats.org/officeDocument/2006/relationships/image" Target="../media/image53.png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microsoft.com/office/2007/relationships/hdphoto" Target="../media/hdphoto2.wdp"/><Relationship Id="rId22" Type="http://schemas.openxmlformats.org/officeDocument/2006/relationships/image" Target="../media/image14.jpeg"/><Relationship Id="rId27" Type="http://schemas.openxmlformats.org/officeDocument/2006/relationships/image" Target="../media/image17.png"/><Relationship Id="rId30" Type="http://schemas.microsoft.com/office/2007/relationships/hdphoto" Target="../media/hdphoto9.wdp"/><Relationship Id="rId35" Type="http://schemas.openxmlformats.org/officeDocument/2006/relationships/image" Target="../media/image22.jpeg"/><Relationship Id="rId43" Type="http://schemas.microsoft.com/office/2007/relationships/hdphoto" Target="../media/hdphoto13.wdp"/><Relationship Id="rId48" Type="http://schemas.openxmlformats.org/officeDocument/2006/relationships/image" Target="../media/image30.jpeg"/><Relationship Id="rId56" Type="http://schemas.openxmlformats.org/officeDocument/2006/relationships/image" Target="../media/image35.png"/><Relationship Id="rId64" Type="http://schemas.openxmlformats.org/officeDocument/2006/relationships/image" Target="../media/image40.jpeg"/><Relationship Id="rId69" Type="http://schemas.openxmlformats.org/officeDocument/2006/relationships/image" Target="../media/image44.jpeg"/><Relationship Id="rId77" Type="http://schemas.microsoft.com/office/2007/relationships/hdphoto" Target="../media/hdphoto24.wdp"/><Relationship Id="rId8" Type="http://schemas.openxmlformats.org/officeDocument/2006/relationships/image" Target="../media/image5.png"/><Relationship Id="rId51" Type="http://schemas.microsoft.com/office/2007/relationships/hdphoto" Target="../media/hdphoto16.wdp"/><Relationship Id="rId72" Type="http://schemas.openxmlformats.org/officeDocument/2006/relationships/image" Target="../media/image47.png"/><Relationship Id="rId80" Type="http://schemas.openxmlformats.org/officeDocument/2006/relationships/image" Target="../media/image52.jpeg"/><Relationship Id="rId3" Type="http://schemas.openxmlformats.org/officeDocument/2006/relationships/image" Target="../media/image1.jpeg"/><Relationship Id="rId12" Type="http://schemas.openxmlformats.org/officeDocument/2006/relationships/image" Target="../media/image8.jpe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33" Type="http://schemas.microsoft.com/office/2007/relationships/hdphoto" Target="../media/hdphoto10.wdp"/><Relationship Id="rId38" Type="http://schemas.openxmlformats.org/officeDocument/2006/relationships/image" Target="../media/image24.jpeg"/><Relationship Id="rId46" Type="http://schemas.openxmlformats.org/officeDocument/2006/relationships/image" Target="../media/image29.png"/><Relationship Id="rId59" Type="http://schemas.microsoft.com/office/2007/relationships/hdphoto" Target="../media/hdphoto20.wdp"/><Relationship Id="rId67" Type="http://schemas.openxmlformats.org/officeDocument/2006/relationships/image" Target="../media/image43.png"/><Relationship Id="rId20" Type="http://schemas.microsoft.com/office/2007/relationships/hdphoto" Target="../media/hdphoto5.wdp"/><Relationship Id="rId41" Type="http://schemas.microsoft.com/office/2007/relationships/hdphoto" Target="../media/hdphoto12.wdp"/><Relationship Id="rId54" Type="http://schemas.openxmlformats.org/officeDocument/2006/relationships/image" Target="../media/image34.png"/><Relationship Id="rId62" Type="http://schemas.microsoft.com/office/2007/relationships/hdphoto" Target="../media/hdphoto21.wdp"/><Relationship Id="rId70" Type="http://schemas.openxmlformats.org/officeDocument/2006/relationships/image" Target="../media/image45.jpeg"/><Relationship Id="rId75" Type="http://schemas.openxmlformats.org/officeDocument/2006/relationships/image" Target="../media/image49.jpeg"/><Relationship Id="rId83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.jp/url?sa=i&amp;rct=j&amp;q=&amp;esrc=s&amp;source=images&amp;cd=&amp;ved=2ahUKEwi179rW1pTjAhWW62EKHYRZCt0QjRx6BAgBEAU&amp;url=https://illustimage.com/?id%3D5007&amp;psig=AOvVaw0ma1MzjACEbjCAy17HH6N1&amp;ust=1562103341845779" TargetMode="External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microsoft.com/office/2007/relationships/hdphoto" Target="../media/hdphoto8.wdp"/><Relationship Id="rId36" Type="http://schemas.openxmlformats.org/officeDocument/2006/relationships/image" Target="../media/image23.png"/><Relationship Id="rId49" Type="http://schemas.openxmlformats.org/officeDocument/2006/relationships/image" Target="../media/image31.jpeg"/><Relationship Id="rId57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D3D22A4-6BB4-4DDA-9F89-B9007E549158}"/>
              </a:ext>
            </a:extLst>
          </p:cNvPr>
          <p:cNvSpPr/>
          <p:nvPr/>
        </p:nvSpPr>
        <p:spPr>
          <a:xfrm>
            <a:off x="3428766" y="3862044"/>
            <a:ext cx="3437704" cy="50305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5D648A16-BE8B-4C1E-B881-77792FA14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6284" r="15570" b="8749"/>
          <a:stretch/>
        </p:blipFill>
        <p:spPr>
          <a:xfrm>
            <a:off x="4007575" y="6563828"/>
            <a:ext cx="694448" cy="109440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9602"/>
            <a:ext cx="317900" cy="287504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6113C9D-2F50-4BCA-8043-EC8689E8096A}"/>
              </a:ext>
            </a:extLst>
          </p:cNvPr>
          <p:cNvSpPr/>
          <p:nvPr/>
        </p:nvSpPr>
        <p:spPr>
          <a:xfrm>
            <a:off x="7628" y="3841981"/>
            <a:ext cx="3401277" cy="5041905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89520" y="-62442"/>
            <a:ext cx="4627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AR P勘亭流H" panose="03000900000000000000" pitchFamily="66" charset="-128"/>
                <a:ea typeface="AR P勘亭流H" panose="03000900000000000000" pitchFamily="66" charset="-128"/>
              </a:rPr>
              <a:t>第７１号　地域密着型介護サービス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29762" y="12809"/>
            <a:ext cx="1401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令和</a:t>
            </a:r>
            <a:r>
              <a:rPr lang="en-US" altLang="ja-JP" sz="11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</a:t>
            </a:r>
            <a:r>
              <a:rPr lang="ja-JP" altLang="en-US" sz="11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年８</a:t>
            </a:r>
            <a:r>
              <a:rPr kumimoji="1" lang="ja-JP" altLang="en-US" sz="11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月</a:t>
            </a:r>
            <a:r>
              <a:rPr kumimoji="1" lang="en-US" altLang="ja-JP" sz="11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1</a:t>
            </a:r>
            <a:r>
              <a:rPr kumimoji="1" lang="ja-JP" altLang="en-US" sz="11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日発刊</a:t>
            </a:r>
          </a:p>
        </p:txBody>
      </p:sp>
      <p:cxnSp>
        <p:nvCxnSpPr>
          <p:cNvPr id="10" name="直線コネクタ 9"/>
          <p:cNvCxnSpPr>
            <a:cxnSpLocks/>
          </p:cNvCxnSpPr>
          <p:nvPr/>
        </p:nvCxnSpPr>
        <p:spPr>
          <a:xfrm flipV="1">
            <a:off x="0" y="300981"/>
            <a:ext cx="6889505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18" y="307796"/>
            <a:ext cx="940734" cy="354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テキスト ボックス 53"/>
          <p:cNvSpPr txBox="1"/>
          <p:nvPr/>
        </p:nvSpPr>
        <p:spPr>
          <a:xfrm>
            <a:off x="5963182" y="3563888"/>
            <a:ext cx="968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AR P勘亭流H" panose="03000900000000000000" pitchFamily="66" charset="-128"/>
                <a:ea typeface="AR P勘亭流H" panose="03000900000000000000" pitchFamily="66" charset="-128"/>
              </a:rPr>
              <a:t>令和二年</a:t>
            </a:r>
            <a:endParaRPr kumimoji="1" lang="ja-JP" altLang="en-US" sz="1400" dirty="0">
              <a:latin typeface="AR P勘亭流H" panose="03000900000000000000" pitchFamily="66" charset="-128"/>
              <a:ea typeface="AR P勘亭流H" panose="03000900000000000000" pitchFamily="66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51871" y="323528"/>
            <a:ext cx="876247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>
                <a:ln w="12700">
                  <a:noFill/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 P勘亭流H" panose="03000900000000000000" pitchFamily="66" charset="-128"/>
                <a:ea typeface="AR P勘亭流H" panose="03000900000000000000" pitchFamily="66" charset="-128"/>
              </a:rPr>
              <a:t>８月号</a:t>
            </a:r>
          </a:p>
        </p:txBody>
      </p:sp>
      <p:cxnSp>
        <p:nvCxnSpPr>
          <p:cNvPr id="98" name="直線コネクタ 97"/>
          <p:cNvCxnSpPr>
            <a:cxnSpLocks/>
          </p:cNvCxnSpPr>
          <p:nvPr/>
        </p:nvCxnSpPr>
        <p:spPr>
          <a:xfrm flipV="1">
            <a:off x="3419865" y="3846446"/>
            <a:ext cx="0" cy="52975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31EA827A-3D6C-400B-BBE6-3A7A1423973C}"/>
              </a:ext>
            </a:extLst>
          </p:cNvPr>
          <p:cNvCxnSpPr>
            <a:cxnSpLocks/>
          </p:cNvCxnSpPr>
          <p:nvPr/>
        </p:nvCxnSpPr>
        <p:spPr>
          <a:xfrm>
            <a:off x="0" y="3851920"/>
            <a:ext cx="68895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3EFCC92F-F197-4696-91AE-F64C6895B8C7}"/>
              </a:ext>
            </a:extLst>
          </p:cNvPr>
          <p:cNvCxnSpPr>
            <a:cxnSpLocks/>
          </p:cNvCxnSpPr>
          <p:nvPr/>
        </p:nvCxnSpPr>
        <p:spPr>
          <a:xfrm>
            <a:off x="5951928" y="683568"/>
            <a:ext cx="9334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片側の 2 つの角を丸めた四角形 44"/>
          <p:cNvSpPr/>
          <p:nvPr/>
        </p:nvSpPr>
        <p:spPr>
          <a:xfrm>
            <a:off x="17478" y="2633811"/>
            <a:ext cx="939688" cy="1046917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Picture 2" descr="「ハッピーバースデー」の画像検索結果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23299" r="19781" b="52269"/>
          <a:stretch/>
        </p:blipFill>
        <p:spPr bwMode="auto">
          <a:xfrm>
            <a:off x="183152" y="2665424"/>
            <a:ext cx="632817" cy="1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「ハッピーバースデー」の画像検索結果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47731" r="5678" b="27837"/>
          <a:stretch/>
        </p:blipFill>
        <p:spPr bwMode="auto">
          <a:xfrm>
            <a:off x="79513" y="2803652"/>
            <a:ext cx="827349" cy="17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テキスト ボックス 45"/>
          <p:cNvSpPr txBox="1"/>
          <p:nvPr/>
        </p:nvSpPr>
        <p:spPr>
          <a:xfrm>
            <a:off x="-365983" y="3418934"/>
            <a:ext cx="169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７</a:t>
            </a:r>
            <a:r>
              <a:rPr kumimoji="1"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月誕生日の皆様</a:t>
            </a:r>
            <a:endParaRPr kumimoji="1" lang="en-US" altLang="ja-JP" sz="700" b="1" dirty="0">
              <a:latin typeface="ＤＦＧ中丸ゴシック体" panose="020F0500010101010101" pitchFamily="50" charset="-128"/>
              <a:ea typeface="ＤＦＧ中丸ゴシック体" panose="020F0500010101010101" pitchFamily="50" charset="-128"/>
            </a:endParaRPr>
          </a:p>
          <a:p>
            <a:pPr algn="ctr"/>
            <a:r>
              <a:rPr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お</a:t>
            </a:r>
            <a:r>
              <a:rPr kumimoji="1"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め</a:t>
            </a:r>
            <a:r>
              <a:rPr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で</a:t>
            </a:r>
            <a:r>
              <a:rPr kumimoji="1"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とうございます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D5A9BF3-0CBA-40A4-9628-9CFD0C678497}"/>
              </a:ext>
            </a:extLst>
          </p:cNvPr>
          <p:cNvSpPr txBox="1"/>
          <p:nvPr/>
        </p:nvSpPr>
        <p:spPr>
          <a:xfrm>
            <a:off x="-140945" y="8856398"/>
            <a:ext cx="3666388" cy="334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900" b="1" dirty="0">
                <a:solidFill>
                  <a:srgbClr val="0070C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800" b="1" dirty="0">
                <a:solidFill>
                  <a:srgbClr val="0070C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８</a:t>
            </a:r>
            <a:r>
              <a:rPr kumimoji="1"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月の行事予定 ：夏祭り・流しそうめん会・花火大会・越前海岸ドライブ・誕生会</a:t>
            </a:r>
            <a:endParaRPr lang="en-US" altLang="ja-JP" sz="8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>
              <a:lnSpc>
                <a:spcPts val="1000"/>
              </a:lnSpc>
            </a:pPr>
            <a:r>
              <a:rPr kumimoji="1" lang="ja-JP" altLang="en-US" sz="800" dirty="0">
                <a:solidFill>
                  <a:srgbClr val="00B05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　</a:t>
            </a:r>
            <a:r>
              <a:rPr kumimoji="1" lang="ja-JP" altLang="en-US" sz="800" dirty="0">
                <a:solidFill>
                  <a:srgbClr val="FF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●</a:t>
            </a:r>
            <a:r>
              <a:rPr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グループホーム楽ちんの家　笑楽</a:t>
            </a:r>
            <a:r>
              <a:rPr kumimoji="1"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福井市大久保町</a:t>
            </a:r>
            <a:r>
              <a:rPr kumimoji="1" lang="en-US" altLang="ja-JP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1-61</a:t>
            </a:r>
            <a:r>
              <a:rPr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 </a:t>
            </a:r>
            <a:r>
              <a:rPr kumimoji="1"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℡ </a:t>
            </a:r>
            <a:r>
              <a:rPr kumimoji="1" lang="en-US" altLang="ja-JP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0776-96-7080</a:t>
            </a:r>
            <a:endParaRPr kumimoji="1" lang="en-US" altLang="ja-JP" sz="9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EEA90E7-521C-476C-A9D0-72FB9EA6EE8E}"/>
              </a:ext>
            </a:extLst>
          </p:cNvPr>
          <p:cNvSpPr txBox="1"/>
          <p:nvPr/>
        </p:nvSpPr>
        <p:spPr>
          <a:xfrm>
            <a:off x="3335665" y="8843019"/>
            <a:ext cx="3610284" cy="334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900" b="1" dirty="0">
                <a:solidFill>
                  <a:srgbClr val="0070C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800" b="1" dirty="0">
                <a:solidFill>
                  <a:srgbClr val="0070C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８</a:t>
            </a:r>
            <a:r>
              <a:rPr kumimoji="1"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月の行事予定 ：夏祭り・教育博物館・食事会出又はテイクアウトランチ♪</a:t>
            </a:r>
            <a:endParaRPr lang="en-US" altLang="ja-JP" sz="8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>
              <a:lnSpc>
                <a:spcPts val="1000"/>
              </a:lnSpc>
            </a:pPr>
            <a:r>
              <a:rPr kumimoji="1" lang="ja-JP" altLang="en-US" sz="800" dirty="0">
                <a:solidFill>
                  <a:srgbClr val="00B05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　●</a:t>
            </a:r>
            <a:r>
              <a:rPr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デイホーム楽ちんの家　なごみ</a:t>
            </a:r>
            <a:r>
              <a:rPr kumimoji="1"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福井市大久保町</a:t>
            </a:r>
            <a:r>
              <a:rPr kumimoji="1" lang="en-US" altLang="ja-JP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1-61</a:t>
            </a:r>
            <a:r>
              <a:rPr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 </a:t>
            </a:r>
            <a:r>
              <a:rPr kumimoji="1"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℡ </a:t>
            </a:r>
            <a:r>
              <a:rPr kumimoji="1" lang="en-US" altLang="ja-JP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0776-96-7077</a:t>
            </a:r>
            <a:endParaRPr kumimoji="1" lang="en-US" altLang="ja-JP" sz="9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1CD8C22-0315-4E6A-8281-14D99F448719}"/>
              </a:ext>
            </a:extLst>
          </p:cNvPr>
          <p:cNvSpPr txBox="1"/>
          <p:nvPr/>
        </p:nvSpPr>
        <p:spPr>
          <a:xfrm>
            <a:off x="-177830" y="3672752"/>
            <a:ext cx="6277681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900" b="1" dirty="0">
                <a:solidFill>
                  <a:srgbClr val="0070C0"/>
                </a:solidFill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800" b="1" dirty="0">
                <a:solidFill>
                  <a:srgbClr val="0070C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８</a:t>
            </a:r>
            <a:r>
              <a:rPr kumimoji="1"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月の行事予定 ：夏祭り・流しそうめん会・かき氷大会・イトヨの里外出・</a:t>
            </a:r>
            <a:r>
              <a:rPr kumimoji="1" lang="ja-JP" altLang="en-US" sz="800" dirty="0">
                <a:solidFill>
                  <a:srgbClr val="FFFF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●</a:t>
            </a:r>
            <a:r>
              <a:rPr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デイホーム楽ちんの家</a:t>
            </a:r>
            <a:r>
              <a:rPr kumimoji="1"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福井市市波町</a:t>
            </a:r>
            <a:r>
              <a:rPr kumimoji="1" lang="en-US" altLang="ja-JP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24-12</a:t>
            </a:r>
            <a:r>
              <a:rPr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 </a:t>
            </a:r>
            <a:r>
              <a:rPr kumimoji="1" lang="ja-JP" altLang="en-US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℡ </a:t>
            </a:r>
            <a:r>
              <a:rPr kumimoji="1" lang="en-US" altLang="ja-JP" sz="8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0776-96-7033</a:t>
            </a:r>
            <a:endParaRPr kumimoji="1" lang="en-US" altLang="ja-JP" sz="9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37" name="片側の 2 つの角を丸めた四角形 44">
            <a:extLst>
              <a:ext uri="{FF2B5EF4-FFF2-40B4-BE49-F238E27FC236}">
                <a16:creationId xmlns:a16="http://schemas.microsoft.com/office/drawing/2014/main" id="{EF1419C0-B81D-4A43-A033-30C098F03550}"/>
              </a:ext>
            </a:extLst>
          </p:cNvPr>
          <p:cNvSpPr/>
          <p:nvPr/>
        </p:nvSpPr>
        <p:spPr>
          <a:xfrm>
            <a:off x="27531" y="8109441"/>
            <a:ext cx="791430" cy="759320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C58C2EB-C7B0-4F10-852D-43C27DCC0849}"/>
              </a:ext>
            </a:extLst>
          </p:cNvPr>
          <p:cNvSpPr txBox="1"/>
          <p:nvPr/>
        </p:nvSpPr>
        <p:spPr>
          <a:xfrm>
            <a:off x="-37439" y="861153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７</a:t>
            </a:r>
            <a:r>
              <a:rPr kumimoji="1"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月誕生日</a:t>
            </a:r>
            <a:r>
              <a:rPr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お</a:t>
            </a:r>
            <a:r>
              <a:rPr kumimoji="1"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め</a:t>
            </a:r>
            <a:r>
              <a:rPr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で</a:t>
            </a:r>
            <a:endParaRPr lang="en-US" altLang="ja-JP" sz="700" b="1" dirty="0">
              <a:latin typeface="ＤＦＧ中丸ゴシック体" panose="020F0500010101010101" pitchFamily="50" charset="-128"/>
              <a:ea typeface="ＤＦＧ中丸ゴシック体" panose="020F0500010101010101" pitchFamily="50" charset="-128"/>
            </a:endParaRPr>
          </a:p>
          <a:p>
            <a:pPr algn="ctr"/>
            <a:r>
              <a:rPr kumimoji="1"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とうございます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6C886424-709D-4E06-BD92-A95307335D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1458" r="54297" b="23435"/>
          <a:stretch/>
        </p:blipFill>
        <p:spPr>
          <a:xfrm>
            <a:off x="465723" y="8188769"/>
            <a:ext cx="287558" cy="470926"/>
          </a:xfrm>
          <a:prstGeom prst="rect">
            <a:avLst/>
          </a:prstGeom>
        </p:spPr>
      </p:pic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F58805C-CB24-485A-927D-6E484850A5AA}"/>
              </a:ext>
            </a:extLst>
          </p:cNvPr>
          <p:cNvSpPr txBox="1"/>
          <p:nvPr/>
        </p:nvSpPr>
        <p:spPr>
          <a:xfrm>
            <a:off x="906862" y="3539197"/>
            <a:ext cx="5160387" cy="341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ja-JP" altLang="en-US" sz="800" dirty="0"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↑流しそうめんで涼しい一日を過ごしました。↑「楽ちんの家</a:t>
            </a:r>
            <a:r>
              <a:rPr lang="en-US" altLang="ja-JP" sz="800" dirty="0"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6</a:t>
            </a:r>
            <a:r>
              <a:rPr lang="ja-JP" altLang="en-US" sz="800" dirty="0"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周年」ではスタッフと利用者で演芸を披露！</a:t>
            </a:r>
            <a:endParaRPr lang="en-US" altLang="ja-JP" sz="800" dirty="0"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  <a:p>
            <a:pPr>
              <a:lnSpc>
                <a:spcPts val="1000"/>
              </a:lnSpc>
            </a:pPr>
            <a:endParaRPr kumimoji="1" lang="en-US" altLang="ja-JP" sz="800" dirty="0"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222" name="ハート 221">
            <a:extLst>
              <a:ext uri="{FF2B5EF4-FFF2-40B4-BE49-F238E27FC236}">
                <a16:creationId xmlns:a16="http://schemas.microsoft.com/office/drawing/2014/main" id="{8C5DD3CE-5066-4E8D-8A92-3704B6F8FEAF}"/>
              </a:ext>
            </a:extLst>
          </p:cNvPr>
          <p:cNvSpPr/>
          <p:nvPr/>
        </p:nvSpPr>
        <p:spPr>
          <a:xfrm>
            <a:off x="3782457" y="7789091"/>
            <a:ext cx="144016" cy="146003"/>
          </a:xfrm>
          <a:prstGeom prst="heart">
            <a:avLst/>
          </a:prstGeom>
          <a:solidFill>
            <a:srgbClr val="FBB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テキスト ボックス 234">
            <a:extLst>
              <a:ext uri="{FF2B5EF4-FFF2-40B4-BE49-F238E27FC236}">
                <a16:creationId xmlns:a16="http://schemas.microsoft.com/office/drawing/2014/main" id="{6918FABC-DBF1-4C0F-9154-91A381E62D08}"/>
              </a:ext>
            </a:extLst>
          </p:cNvPr>
          <p:cNvSpPr txBox="1"/>
          <p:nvPr/>
        </p:nvSpPr>
        <p:spPr>
          <a:xfrm>
            <a:off x="4382451" y="8698333"/>
            <a:ext cx="2492990" cy="213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ja-JP" altLang="en-US" sz="8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いつも調理のお手伝いありがとうございます</a:t>
            </a:r>
            <a:r>
              <a:rPr lang="en-US" altLang="ja-JP" sz="8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(^^)/</a:t>
            </a:r>
            <a:endParaRPr kumimoji="1" lang="en-US" altLang="ja-JP" sz="8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239" name="テキスト ボックス 238">
            <a:extLst>
              <a:ext uri="{FF2B5EF4-FFF2-40B4-BE49-F238E27FC236}">
                <a16:creationId xmlns:a16="http://schemas.microsoft.com/office/drawing/2014/main" id="{0C9E94F7-3D39-4A92-B942-2ABECA7C0141}"/>
              </a:ext>
            </a:extLst>
          </p:cNvPr>
          <p:cNvSpPr txBox="1"/>
          <p:nvPr/>
        </p:nvSpPr>
        <p:spPr>
          <a:xfrm>
            <a:off x="753281" y="8682646"/>
            <a:ext cx="2747721" cy="21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8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じゃが芋の後はサツマイモの苗を植えます。自給自足！</a:t>
            </a:r>
            <a:endParaRPr kumimoji="1" lang="en-US" altLang="ja-JP" sz="8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76" name="片側の 2 つの角を丸めた四角形 44">
            <a:extLst>
              <a:ext uri="{FF2B5EF4-FFF2-40B4-BE49-F238E27FC236}">
                <a16:creationId xmlns:a16="http://schemas.microsoft.com/office/drawing/2014/main" id="{815CAE0A-DB5F-4239-8903-DC919D6E9324}"/>
              </a:ext>
            </a:extLst>
          </p:cNvPr>
          <p:cNvSpPr/>
          <p:nvPr/>
        </p:nvSpPr>
        <p:spPr>
          <a:xfrm>
            <a:off x="3457385" y="7810312"/>
            <a:ext cx="924343" cy="1046917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7" name="Picture 2" descr="「ハッピーバースデー」の画像検索結果">
            <a:hlinkClick r:id="rId6"/>
            <a:extLst>
              <a:ext uri="{FF2B5EF4-FFF2-40B4-BE49-F238E27FC236}">
                <a16:creationId xmlns:a16="http://schemas.microsoft.com/office/drawing/2014/main" id="{07906BBB-14A4-4F2B-A97F-06D6FCF47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23299" r="19781" b="52269"/>
          <a:stretch/>
        </p:blipFill>
        <p:spPr bwMode="auto">
          <a:xfrm>
            <a:off x="3623060" y="7841925"/>
            <a:ext cx="598028" cy="1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「ハッピーバースデー」の画像検索結果">
            <a:hlinkClick r:id="rId6"/>
            <a:extLst>
              <a:ext uri="{FF2B5EF4-FFF2-40B4-BE49-F238E27FC236}">
                <a16:creationId xmlns:a16="http://schemas.microsoft.com/office/drawing/2014/main" id="{003C2B84-9469-4CB2-8CFD-0686801EE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47731" r="5678" b="27837"/>
          <a:stretch/>
        </p:blipFill>
        <p:spPr bwMode="auto">
          <a:xfrm>
            <a:off x="3503631" y="7981057"/>
            <a:ext cx="845682" cy="17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74D934FD-2861-41A2-B72E-9CA5B1776C12}"/>
              </a:ext>
            </a:extLst>
          </p:cNvPr>
          <p:cNvSpPr txBox="1"/>
          <p:nvPr/>
        </p:nvSpPr>
        <p:spPr>
          <a:xfrm>
            <a:off x="3386616" y="8601403"/>
            <a:ext cx="1080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７</a:t>
            </a:r>
            <a:r>
              <a:rPr kumimoji="1"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月誕生日の皆様</a:t>
            </a:r>
            <a:endParaRPr kumimoji="1" lang="en-US" altLang="ja-JP" sz="700" b="1" dirty="0">
              <a:latin typeface="ＤＦＧ中丸ゴシック体" panose="020F0500010101010101" pitchFamily="50" charset="-128"/>
              <a:ea typeface="ＤＦＧ中丸ゴシック体" panose="020F0500010101010101" pitchFamily="50" charset="-128"/>
            </a:endParaRPr>
          </a:p>
          <a:p>
            <a:pPr algn="ctr"/>
            <a:r>
              <a:rPr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お</a:t>
            </a:r>
            <a:r>
              <a:rPr kumimoji="1"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め</a:t>
            </a:r>
            <a:r>
              <a:rPr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で</a:t>
            </a:r>
            <a:r>
              <a:rPr kumimoji="1" lang="ja-JP" altLang="en-US" sz="700" b="1" dirty="0">
                <a:latin typeface="ＤＦＧ中丸ゴシック体" panose="020F0500010101010101" pitchFamily="50" charset="-128"/>
                <a:ea typeface="ＤＦＧ中丸ゴシック体" panose="020F0500010101010101" pitchFamily="50" charset="-128"/>
              </a:rPr>
              <a:t>とうございます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87CCBB7-7A92-4ADE-999D-EB3FE3A724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4" t="39844" r="11425" b="6646"/>
          <a:stretch/>
        </p:blipFill>
        <p:spPr>
          <a:xfrm>
            <a:off x="38510" y="1374523"/>
            <a:ext cx="1496108" cy="120438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EE17DD8-BB74-45CF-BE07-A0CFB9176F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19891" r="12797" b="24545"/>
          <a:stretch/>
        </p:blipFill>
        <p:spPr>
          <a:xfrm>
            <a:off x="3205500" y="325244"/>
            <a:ext cx="2689776" cy="134170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014369C-AB2D-49E4-9973-D84472E537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40" t="34454" r="11008" b="10975"/>
          <a:stretch/>
        </p:blipFill>
        <p:spPr>
          <a:xfrm>
            <a:off x="24122" y="324338"/>
            <a:ext cx="1708701" cy="1024624"/>
          </a:xfrm>
          <a:prstGeom prst="rect">
            <a:avLst/>
          </a:prstGeom>
        </p:spPr>
      </p:pic>
      <p:pic>
        <p:nvPicPr>
          <p:cNvPr id="229" name="図 228">
            <a:extLst>
              <a:ext uri="{FF2B5EF4-FFF2-40B4-BE49-F238E27FC236}">
                <a16:creationId xmlns:a16="http://schemas.microsoft.com/office/drawing/2014/main" id="{B27CCECE-EEBC-457F-B672-CCF6EB475AA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44" t="26919" r="33050" b="22127"/>
          <a:stretch/>
        </p:blipFill>
        <p:spPr>
          <a:xfrm>
            <a:off x="2943380" y="3013505"/>
            <a:ext cx="618011" cy="554331"/>
          </a:xfrm>
          <a:prstGeom prst="rect">
            <a:avLst/>
          </a:prstGeom>
        </p:spPr>
      </p:pic>
      <p:pic>
        <p:nvPicPr>
          <p:cNvPr id="236" name="図 235">
            <a:extLst>
              <a:ext uri="{FF2B5EF4-FFF2-40B4-BE49-F238E27FC236}">
                <a16:creationId xmlns:a16="http://schemas.microsoft.com/office/drawing/2014/main" id="{2DA0FBA6-15F9-476E-A8F8-B0472E60776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81" r="25049" b="24427"/>
          <a:stretch/>
        </p:blipFill>
        <p:spPr>
          <a:xfrm>
            <a:off x="1761803" y="326895"/>
            <a:ext cx="1425118" cy="1013874"/>
          </a:xfrm>
          <a:prstGeom prst="rect">
            <a:avLst/>
          </a:prstGeom>
        </p:spPr>
      </p:pic>
      <p:pic>
        <p:nvPicPr>
          <p:cNvPr id="241" name="図 240">
            <a:extLst>
              <a:ext uri="{FF2B5EF4-FFF2-40B4-BE49-F238E27FC236}">
                <a16:creationId xmlns:a16="http://schemas.microsoft.com/office/drawing/2014/main" id="{EC317390-76A5-4EE4-B916-73ABD4865C8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2" t="19532" b="17759"/>
          <a:stretch/>
        </p:blipFill>
        <p:spPr>
          <a:xfrm>
            <a:off x="990818" y="2064845"/>
            <a:ext cx="1209557" cy="93310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45" name="図 244">
            <a:extLst>
              <a:ext uri="{FF2B5EF4-FFF2-40B4-BE49-F238E27FC236}">
                <a16:creationId xmlns:a16="http://schemas.microsoft.com/office/drawing/2014/main" id="{D178AF3C-75EF-42FC-AECC-11EDB1F1057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1" r="21879" b="8952"/>
          <a:stretch/>
        </p:blipFill>
        <p:spPr>
          <a:xfrm>
            <a:off x="2213862" y="1921380"/>
            <a:ext cx="1350365" cy="1070526"/>
          </a:xfrm>
          <a:prstGeom prst="rect">
            <a:avLst/>
          </a:prstGeom>
        </p:spPr>
      </p:pic>
      <p:pic>
        <p:nvPicPr>
          <p:cNvPr id="247" name="図 246">
            <a:extLst>
              <a:ext uri="{FF2B5EF4-FFF2-40B4-BE49-F238E27FC236}">
                <a16:creationId xmlns:a16="http://schemas.microsoft.com/office/drawing/2014/main" id="{534181CA-3202-4344-803F-948D41B300B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2" t="16712" r="22881" b="59003"/>
          <a:stretch/>
        </p:blipFill>
        <p:spPr>
          <a:xfrm>
            <a:off x="4496" y="2969496"/>
            <a:ext cx="518905" cy="514789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51" name="図 250">
            <a:extLst>
              <a:ext uri="{FF2B5EF4-FFF2-40B4-BE49-F238E27FC236}">
                <a16:creationId xmlns:a16="http://schemas.microsoft.com/office/drawing/2014/main" id="{5303EED6-FBDB-4837-9A5E-9D193961156E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8" t="3468" r="39180" b="43294"/>
          <a:stretch/>
        </p:blipFill>
        <p:spPr>
          <a:xfrm>
            <a:off x="3450387" y="8129291"/>
            <a:ext cx="476086" cy="559061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D64261C-BD98-4760-BD7A-E7C799ACAAA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44" y="1846117"/>
            <a:ext cx="2312291" cy="17342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9E77A6-9A32-497A-93E4-974C5575A69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36414" r="44843" b="45215"/>
          <a:stretch/>
        </p:blipFill>
        <p:spPr>
          <a:xfrm>
            <a:off x="7045" y="8158681"/>
            <a:ext cx="501457" cy="494641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EFF819C-C95E-4505-B61D-082693873ABC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21" t="8134" r="53912" b="49431"/>
          <a:stretch/>
        </p:blipFill>
        <p:spPr>
          <a:xfrm>
            <a:off x="3886108" y="8130060"/>
            <a:ext cx="478995" cy="558634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24" name="図 223">
            <a:extLst>
              <a:ext uri="{FF2B5EF4-FFF2-40B4-BE49-F238E27FC236}">
                <a16:creationId xmlns:a16="http://schemas.microsoft.com/office/drawing/2014/main" id="{137C3783-A2C8-42A9-BC2F-559FBDD04C24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6" t="35679" r="23329" b="43940"/>
          <a:stretch/>
        </p:blipFill>
        <p:spPr>
          <a:xfrm>
            <a:off x="2181855" y="3020217"/>
            <a:ext cx="732867" cy="564886"/>
          </a:xfrm>
          <a:prstGeom prst="rect">
            <a:avLst/>
          </a:prstGeom>
        </p:spPr>
      </p:pic>
      <p:pic>
        <p:nvPicPr>
          <p:cNvPr id="226" name="図 225">
            <a:extLst>
              <a:ext uri="{FF2B5EF4-FFF2-40B4-BE49-F238E27FC236}">
                <a16:creationId xmlns:a16="http://schemas.microsoft.com/office/drawing/2014/main" id="{B253BD89-D9EF-47F9-AD93-834F45EE7335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9" r="6029" b="24508"/>
          <a:stretch/>
        </p:blipFill>
        <p:spPr>
          <a:xfrm>
            <a:off x="1552616" y="1385977"/>
            <a:ext cx="621641" cy="648258"/>
          </a:xfrm>
          <a:prstGeom prst="rect">
            <a:avLst/>
          </a:prstGeom>
        </p:spPr>
      </p:pic>
      <p:pic>
        <p:nvPicPr>
          <p:cNvPr id="228" name="図 227">
            <a:extLst>
              <a:ext uri="{FF2B5EF4-FFF2-40B4-BE49-F238E27FC236}">
                <a16:creationId xmlns:a16="http://schemas.microsoft.com/office/drawing/2014/main" id="{4A19EE86-CF3C-46C1-BC75-8399616E0B00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t="25423" r="-1" b="38248"/>
          <a:stretch/>
        </p:blipFill>
        <p:spPr>
          <a:xfrm>
            <a:off x="990818" y="3028562"/>
            <a:ext cx="1161126" cy="55955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33F60F4-7F8D-4D3A-8CA8-B61B2FFC1CDA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41" y="1367162"/>
            <a:ext cx="1368042" cy="52590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31" name="図 230">
            <a:extLst>
              <a:ext uri="{FF2B5EF4-FFF2-40B4-BE49-F238E27FC236}">
                <a16:creationId xmlns:a16="http://schemas.microsoft.com/office/drawing/2014/main" id="{413EB419-5CF9-4B50-9AF8-16D12764DD29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8" t="4317" r="6823" b="11826"/>
          <a:stretch/>
        </p:blipFill>
        <p:spPr>
          <a:xfrm>
            <a:off x="4512753" y="3895925"/>
            <a:ext cx="2320630" cy="1911107"/>
          </a:xfrm>
          <a:prstGeom prst="rect">
            <a:avLst/>
          </a:prstGeom>
        </p:spPr>
      </p:pic>
      <p:pic>
        <p:nvPicPr>
          <p:cNvPr id="233" name="図 232">
            <a:extLst>
              <a:ext uri="{FF2B5EF4-FFF2-40B4-BE49-F238E27FC236}">
                <a16:creationId xmlns:a16="http://schemas.microsoft.com/office/drawing/2014/main" id="{DB1FCE53-3F19-4525-BB83-4BE4A79316D1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1" t="3056" r="31577" b="33361"/>
          <a:stretch/>
        </p:blipFill>
        <p:spPr>
          <a:xfrm>
            <a:off x="3442986" y="6563828"/>
            <a:ext cx="537413" cy="1075557"/>
          </a:xfrm>
          <a:prstGeom prst="rect">
            <a:avLst/>
          </a:prstGeom>
        </p:spPr>
      </p:pic>
      <p:pic>
        <p:nvPicPr>
          <p:cNvPr id="242" name="図 241">
            <a:extLst>
              <a:ext uri="{FF2B5EF4-FFF2-40B4-BE49-F238E27FC236}">
                <a16:creationId xmlns:a16="http://schemas.microsoft.com/office/drawing/2014/main" id="{C2A8E7D8-4E22-4B80-B325-8984F00B7723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14895" r="10522" b="12485"/>
          <a:stretch/>
        </p:blipFill>
        <p:spPr>
          <a:xfrm>
            <a:off x="4437410" y="7815537"/>
            <a:ext cx="1412316" cy="913219"/>
          </a:xfrm>
          <a:prstGeom prst="rect">
            <a:avLst/>
          </a:prstGeom>
        </p:spPr>
      </p:pic>
      <p:pic>
        <p:nvPicPr>
          <p:cNvPr id="244" name="図 243">
            <a:extLst>
              <a:ext uri="{FF2B5EF4-FFF2-40B4-BE49-F238E27FC236}">
                <a16:creationId xmlns:a16="http://schemas.microsoft.com/office/drawing/2014/main" id="{742BC66E-077D-4A5C-8819-6B7AB8C9F089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95"/>
          <a:stretch/>
        </p:blipFill>
        <p:spPr>
          <a:xfrm>
            <a:off x="3450387" y="3880855"/>
            <a:ext cx="557188" cy="689462"/>
          </a:xfrm>
          <a:prstGeom prst="rect">
            <a:avLst/>
          </a:prstGeom>
        </p:spPr>
      </p:pic>
      <p:sp>
        <p:nvSpPr>
          <p:cNvPr id="55" name="ハート 54">
            <a:extLst>
              <a:ext uri="{FF2B5EF4-FFF2-40B4-BE49-F238E27FC236}">
                <a16:creationId xmlns:a16="http://schemas.microsoft.com/office/drawing/2014/main" id="{041908CD-7DE8-438B-A0ED-C3BCC3AA631E}"/>
              </a:ext>
            </a:extLst>
          </p:cNvPr>
          <p:cNvSpPr/>
          <p:nvPr/>
        </p:nvSpPr>
        <p:spPr>
          <a:xfrm>
            <a:off x="5082306" y="4556352"/>
            <a:ext cx="144016" cy="89279"/>
          </a:xfrm>
          <a:prstGeom prst="heart">
            <a:avLst/>
          </a:prstGeom>
          <a:solidFill>
            <a:srgbClr val="FBB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0" name="図 249">
            <a:extLst>
              <a:ext uri="{FF2B5EF4-FFF2-40B4-BE49-F238E27FC236}">
                <a16:creationId xmlns:a16="http://schemas.microsoft.com/office/drawing/2014/main" id="{D17F960B-F548-43A5-8356-D0D1F44AEED4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515" b="3835"/>
          <a:stretch/>
        </p:blipFill>
        <p:spPr>
          <a:xfrm>
            <a:off x="5731947" y="5939029"/>
            <a:ext cx="1100495" cy="768273"/>
          </a:xfrm>
          <a:prstGeom prst="rect">
            <a:avLst/>
          </a:prstGeom>
        </p:spPr>
      </p:pic>
      <p:pic>
        <p:nvPicPr>
          <p:cNvPr id="253" name="図 252">
            <a:extLst>
              <a:ext uri="{FF2B5EF4-FFF2-40B4-BE49-F238E27FC236}">
                <a16:creationId xmlns:a16="http://schemas.microsoft.com/office/drawing/2014/main" id="{DFE26065-1FAE-416B-9D8A-118F4A49CAC6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" t="7973" r="43373" b="34467"/>
          <a:stretch/>
        </p:blipFill>
        <p:spPr>
          <a:xfrm>
            <a:off x="4539248" y="5952160"/>
            <a:ext cx="1294410" cy="108612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55" name="図 254">
            <a:extLst>
              <a:ext uri="{FF2B5EF4-FFF2-40B4-BE49-F238E27FC236}">
                <a16:creationId xmlns:a16="http://schemas.microsoft.com/office/drawing/2014/main" id="{2F347EBB-1B6A-4BFB-9263-19846E27ABB6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19" t="9487" r="21960" b="4071"/>
          <a:stretch/>
        </p:blipFill>
        <p:spPr>
          <a:xfrm>
            <a:off x="3464529" y="4587998"/>
            <a:ext cx="621355" cy="689462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4AEF7483-D3BE-4D7E-8084-7BC9AF636168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t="8777" r="30230" b="18883"/>
          <a:stretch/>
        </p:blipFill>
        <p:spPr>
          <a:xfrm>
            <a:off x="5710094" y="6735549"/>
            <a:ext cx="1129637" cy="9315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ED0D63FF-8152-41D4-BE00-153215ACA448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9" t="7588" r="6194" b="21514"/>
          <a:stretch/>
        </p:blipFill>
        <p:spPr>
          <a:xfrm>
            <a:off x="4725144" y="7055423"/>
            <a:ext cx="973765" cy="740019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53880FBC-70A3-4CBF-AE8F-1D71EC6765CB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3" r="20057" b="1637"/>
          <a:stretch/>
        </p:blipFill>
        <p:spPr>
          <a:xfrm>
            <a:off x="5869048" y="7816128"/>
            <a:ext cx="481643" cy="912036"/>
          </a:xfrm>
          <a:prstGeom prst="rect">
            <a:avLst/>
          </a:prstGeom>
        </p:spPr>
      </p:pic>
      <p:pic>
        <p:nvPicPr>
          <p:cNvPr id="237" name="図 236">
            <a:extLst>
              <a:ext uri="{FF2B5EF4-FFF2-40B4-BE49-F238E27FC236}">
                <a16:creationId xmlns:a16="http://schemas.microsoft.com/office/drawing/2014/main" id="{42AA6DBB-439C-43F2-B634-B2882D0F180C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78" r="6390" b="8165"/>
          <a:stretch/>
        </p:blipFill>
        <p:spPr>
          <a:xfrm>
            <a:off x="4019602" y="3904546"/>
            <a:ext cx="620919" cy="6894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0721696-5281-4DB3-840F-6F9B3DD034A2}"/>
              </a:ext>
            </a:extLst>
          </p:cNvPr>
          <p:cNvPicPr>
            <a:picLocks noChangeAspect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3" t="38328" r="53246" b="29773"/>
          <a:stretch/>
        </p:blipFill>
        <p:spPr>
          <a:xfrm rot="5400000">
            <a:off x="452608" y="2986848"/>
            <a:ext cx="517963" cy="498635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692205D-7B84-4643-B19A-CF2E88F73728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4" r="25064"/>
          <a:stretch/>
        </p:blipFill>
        <p:spPr>
          <a:xfrm>
            <a:off x="4110943" y="4600992"/>
            <a:ext cx="480119" cy="67557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400709D-D94F-400D-AE82-62A63DB7240D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9" r="6548"/>
          <a:stretch/>
        </p:blipFill>
        <p:spPr>
          <a:xfrm>
            <a:off x="6377816" y="7816270"/>
            <a:ext cx="471585" cy="91189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31962F5-3150-49EA-BE10-531300F6406D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54" y="5303240"/>
            <a:ext cx="1146027" cy="689462"/>
          </a:xfrm>
          <a:prstGeom prst="rect">
            <a:avLst/>
          </a:prstGeom>
        </p:spPr>
      </p:pic>
      <p:pic>
        <p:nvPicPr>
          <p:cNvPr id="225" name="図 224">
            <a:extLst>
              <a:ext uri="{FF2B5EF4-FFF2-40B4-BE49-F238E27FC236}">
                <a16:creationId xmlns:a16="http://schemas.microsoft.com/office/drawing/2014/main" id="{45910061-7C6A-4D45-8E46-D522C0FCF4B7}"/>
              </a:ext>
            </a:extLst>
          </p:cNvPr>
          <p:cNvPicPr>
            <a:picLocks noChangeAspect="1"/>
          </p:cNvPicPr>
          <p:nvPr/>
        </p:nvPicPr>
        <p:blipFill rotWithShape="1">
          <a:blip r:embed="rId61" cstate="print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6" t="13120" r="929" b="36192"/>
          <a:stretch/>
        </p:blipFill>
        <p:spPr>
          <a:xfrm>
            <a:off x="3461743" y="6010667"/>
            <a:ext cx="750262" cy="532542"/>
          </a:xfrm>
          <a:prstGeom prst="rect">
            <a:avLst/>
          </a:prstGeom>
        </p:spPr>
      </p:pic>
      <p:pic>
        <p:nvPicPr>
          <p:cNvPr id="230" name="図 229">
            <a:extLst>
              <a:ext uri="{FF2B5EF4-FFF2-40B4-BE49-F238E27FC236}">
                <a16:creationId xmlns:a16="http://schemas.microsoft.com/office/drawing/2014/main" id="{AB0B06FF-CB68-421F-9693-70DE0C2BAFFD}"/>
              </a:ext>
            </a:extLst>
          </p:cNvPr>
          <p:cNvPicPr>
            <a:picLocks noChangeAspect="1"/>
          </p:cNvPicPr>
          <p:nvPr/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5" t="19771" r="17457" b="28656"/>
          <a:stretch/>
        </p:blipFill>
        <p:spPr>
          <a:xfrm>
            <a:off x="4232741" y="6012731"/>
            <a:ext cx="285770" cy="528116"/>
          </a:xfrm>
          <a:prstGeom prst="rect">
            <a:avLst/>
          </a:prstGeom>
        </p:spPr>
      </p:pic>
      <p:pic>
        <p:nvPicPr>
          <p:cNvPr id="234" name="図 233">
            <a:extLst>
              <a:ext uri="{FF2B5EF4-FFF2-40B4-BE49-F238E27FC236}">
                <a16:creationId xmlns:a16="http://schemas.microsoft.com/office/drawing/2014/main" id="{6DBE7A42-9308-41D6-9AF6-A3943D733349}"/>
              </a:ext>
            </a:extLst>
          </p:cNvPr>
          <p:cNvPicPr>
            <a:picLocks noChangeAspect="1"/>
          </p:cNvPicPr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3464" r="18340" b="23555"/>
          <a:stretch/>
        </p:blipFill>
        <p:spPr>
          <a:xfrm>
            <a:off x="3591108" y="1848731"/>
            <a:ext cx="389291" cy="7677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49" name="図 248">
            <a:extLst>
              <a:ext uri="{FF2B5EF4-FFF2-40B4-BE49-F238E27FC236}">
                <a16:creationId xmlns:a16="http://schemas.microsoft.com/office/drawing/2014/main" id="{18E37896-0D2F-46FC-AFDC-C40AF4F53583}"/>
              </a:ext>
            </a:extLst>
          </p:cNvPr>
          <p:cNvPicPr>
            <a:picLocks noChangeAspect="1"/>
          </p:cNvPicPr>
          <p:nvPr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7" t="28916" r="54368" b="41085"/>
          <a:stretch/>
        </p:blipFill>
        <p:spPr>
          <a:xfrm>
            <a:off x="44691" y="6787878"/>
            <a:ext cx="757211" cy="1189509"/>
          </a:xfrm>
          <a:prstGeom prst="rect">
            <a:avLst/>
          </a:prstGeom>
        </p:spPr>
      </p:pic>
      <p:pic>
        <p:nvPicPr>
          <p:cNvPr id="254" name="図 253">
            <a:extLst>
              <a:ext uri="{FF2B5EF4-FFF2-40B4-BE49-F238E27FC236}">
                <a16:creationId xmlns:a16="http://schemas.microsoft.com/office/drawing/2014/main" id="{602E5B46-D387-4000-8022-A07A85D94892}"/>
              </a:ext>
            </a:extLst>
          </p:cNvPr>
          <p:cNvPicPr>
            <a:picLocks noChangeAspect="1"/>
          </p:cNvPicPr>
          <p:nvPr/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21427"/>
          <a:stretch/>
        </p:blipFill>
        <p:spPr>
          <a:xfrm>
            <a:off x="844787" y="3898611"/>
            <a:ext cx="1343585" cy="1040201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3ADEE1A1-BE67-4BCF-B791-8402C4ADEC52}"/>
              </a:ext>
            </a:extLst>
          </p:cNvPr>
          <p:cNvPicPr>
            <a:picLocks noChangeAspect="1"/>
          </p:cNvPicPr>
          <p:nvPr/>
        </p:nvPicPr>
        <p:blipFill rotWithShape="1"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9" r="3968"/>
          <a:stretch/>
        </p:blipFill>
        <p:spPr>
          <a:xfrm>
            <a:off x="1624774" y="7596434"/>
            <a:ext cx="1365146" cy="1113696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593FCA28-D699-480D-A39C-A0F574B44979}"/>
              </a:ext>
            </a:extLst>
          </p:cNvPr>
          <p:cNvPicPr>
            <a:picLocks noChangeAspect="1"/>
          </p:cNvPicPr>
          <p:nvPr/>
        </p:nvPicPr>
        <p:blipFill rotWithShape="1"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r="51168" b="14966"/>
          <a:stretch/>
        </p:blipFill>
        <p:spPr>
          <a:xfrm>
            <a:off x="841527" y="7596434"/>
            <a:ext cx="767642" cy="1113696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30D06-570F-4348-BF5A-E212C84D6507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5623" r="19279" b="44186"/>
          <a:stretch/>
        </p:blipFill>
        <p:spPr>
          <a:xfrm>
            <a:off x="2787969" y="5076515"/>
            <a:ext cx="598585" cy="570101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1EE7280C-99AC-413A-8EE2-06630A2271DA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b="27478"/>
          <a:stretch/>
        </p:blipFill>
        <p:spPr>
          <a:xfrm>
            <a:off x="2202669" y="5072594"/>
            <a:ext cx="552213" cy="579066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D1AF3BE8-288C-4BA9-8840-B5A40FA186D8}"/>
              </a:ext>
            </a:extLst>
          </p:cNvPr>
          <p:cNvPicPr>
            <a:picLocks noChangeAspect="1"/>
          </p:cNvPicPr>
          <p:nvPr/>
        </p:nvPicPr>
        <p:blipFill rotWithShape="1">
          <a:blip r:embed="rId72" cstate="print">
            <a:extLst>
              <a:ext uri="{BEBA8EAE-BF5A-486C-A8C5-ECC9F3942E4B}">
                <a14:imgProps xmlns:a14="http://schemas.microsoft.com/office/drawing/2010/main">
                  <a14:imgLayer r:embed="rId7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34496" r="19725" b="5718"/>
          <a:stretch/>
        </p:blipFill>
        <p:spPr>
          <a:xfrm>
            <a:off x="41371" y="5687051"/>
            <a:ext cx="776749" cy="951641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71676E1F-D52A-4375-BC94-27EA10F13846}"/>
              </a:ext>
            </a:extLst>
          </p:cNvPr>
          <p:cNvPicPr>
            <a:picLocks noChangeAspect="1"/>
          </p:cNvPicPr>
          <p:nvPr/>
        </p:nvPicPr>
        <p:blipFill rotWithShape="1"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9" t="5181" r="29491" b="1627"/>
          <a:stretch/>
        </p:blipFill>
        <p:spPr>
          <a:xfrm>
            <a:off x="3007308" y="7596434"/>
            <a:ext cx="386391" cy="1122261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DB38C815-7D1F-4D57-B9A5-80E2050AC0FB}"/>
              </a:ext>
            </a:extLst>
          </p:cNvPr>
          <p:cNvPicPr>
            <a:picLocks noChangeAspect="1"/>
          </p:cNvPicPr>
          <p:nvPr/>
        </p:nvPicPr>
        <p:blipFill rotWithShape="1"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t="3037" r="3004" b="20822"/>
          <a:stretch/>
        </p:blipFill>
        <p:spPr>
          <a:xfrm>
            <a:off x="36208" y="4702675"/>
            <a:ext cx="1394509" cy="957222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C0657346-6CBA-4A70-8A76-6303FEB9AC37}"/>
              </a:ext>
            </a:extLst>
          </p:cNvPr>
          <p:cNvPicPr>
            <a:picLocks noChangeAspect="1"/>
          </p:cNvPicPr>
          <p:nvPr/>
        </p:nvPicPr>
        <p:blipFill rotWithShape="1">
          <a:blip r:embed="rId76" cstate="print">
            <a:extLst>
              <a:ext uri="{BEBA8EAE-BF5A-486C-A8C5-ECC9F3942E4B}">
                <a14:imgProps xmlns:a14="http://schemas.microsoft.com/office/drawing/2010/main">
                  <a14:imgLayer r:embed="rId7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63" t="228" r="11267" b="2003"/>
          <a:stretch/>
        </p:blipFill>
        <p:spPr>
          <a:xfrm>
            <a:off x="36209" y="3895400"/>
            <a:ext cx="776748" cy="782349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9F9825C8-7E7A-451E-963F-51F6256F8F28}"/>
              </a:ext>
            </a:extLst>
          </p:cNvPr>
          <p:cNvPicPr>
            <a:picLocks noChangeAspect="1"/>
          </p:cNvPicPr>
          <p:nvPr/>
        </p:nvPicPr>
        <p:blipFill rotWithShape="1">
          <a:blip r:embed="rId78" cstate="print">
            <a:extLst>
              <a:ext uri="{BEBA8EAE-BF5A-486C-A8C5-ECC9F3942E4B}">
                <a14:imgProps xmlns:a14="http://schemas.microsoft.com/office/drawing/2010/main">
                  <a14:imgLayer r:embed="rId7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08" r="29750" b="7180"/>
          <a:stretch/>
        </p:blipFill>
        <p:spPr>
          <a:xfrm>
            <a:off x="2922461" y="3876968"/>
            <a:ext cx="473014" cy="1065962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A7DD1AFF-A94D-4FF9-A274-66912D9F4709}"/>
              </a:ext>
            </a:extLst>
          </p:cNvPr>
          <p:cNvPicPr>
            <a:picLocks noChangeAspect="1"/>
          </p:cNvPicPr>
          <p:nvPr/>
        </p:nvPicPr>
        <p:blipFill rotWithShape="1"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t="10185" r="46547" b="33078"/>
          <a:stretch/>
        </p:blipFill>
        <p:spPr>
          <a:xfrm>
            <a:off x="2209993" y="3886846"/>
            <a:ext cx="687409" cy="1051966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DDA04028-8459-4943-9214-3BBD412631AA}"/>
              </a:ext>
            </a:extLst>
          </p:cNvPr>
          <p:cNvPicPr>
            <a:picLocks noChangeAspect="1"/>
          </p:cNvPicPr>
          <p:nvPr/>
        </p:nvPicPr>
        <p:blipFill rotWithShape="1">
          <a:blip r:embed="rId81" cstate="print">
            <a:extLst>
              <a:ext uri="{BEBA8EAE-BF5A-486C-A8C5-ECC9F3942E4B}">
                <a14:imgProps xmlns:a14="http://schemas.microsoft.com/office/drawing/2010/main">
                  <a14:imgLayer r:embed="rId8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3650" b="7626"/>
          <a:stretch/>
        </p:blipFill>
        <p:spPr>
          <a:xfrm>
            <a:off x="831054" y="5883821"/>
            <a:ext cx="2557682" cy="155427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8AD2B4-DB0C-4343-BAFA-E0510F34FB28}"/>
              </a:ext>
            </a:extLst>
          </p:cNvPr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52" y="5678053"/>
            <a:ext cx="1953966" cy="50705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2015270F-BB4A-4052-819A-B28E2C539471}"/>
              </a:ext>
            </a:extLst>
          </p:cNvPr>
          <p:cNvPicPr>
            <a:picLocks noChangeAspect="1"/>
          </p:cNvPicPr>
          <p:nvPr/>
        </p:nvPicPr>
        <p:blipFill rotWithShape="1"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7"/>
          <a:stretch/>
        </p:blipFill>
        <p:spPr>
          <a:xfrm>
            <a:off x="1438345" y="4959857"/>
            <a:ext cx="739265" cy="685015"/>
          </a:xfrm>
          <a:prstGeom prst="rect">
            <a:avLst/>
          </a:prstGeom>
        </p:spPr>
      </p:pic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3114139E-10C3-48C8-B5AF-F86F90CDDFCC}"/>
              </a:ext>
            </a:extLst>
          </p:cNvPr>
          <p:cNvSpPr txBox="1"/>
          <p:nvPr/>
        </p:nvSpPr>
        <p:spPr>
          <a:xfrm>
            <a:off x="4561959" y="5768477"/>
            <a:ext cx="2336874" cy="21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ja-JP" altLang="en-US" sz="8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暑い日には大野の</a:t>
            </a:r>
            <a:r>
              <a:rPr lang="en-US" altLang="ja-JP" sz="8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8</a:t>
            </a:r>
            <a:r>
              <a:rPr lang="ja-JP" altLang="en-US" sz="8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番でラーメンと餃子を堪能</a:t>
            </a:r>
            <a:endParaRPr kumimoji="1" lang="en-US" altLang="ja-JP" sz="8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E05CF816-F647-4D22-9D05-FA0BC9E445FA}"/>
              </a:ext>
            </a:extLst>
          </p:cNvPr>
          <p:cNvSpPr txBox="1"/>
          <p:nvPr/>
        </p:nvSpPr>
        <p:spPr>
          <a:xfrm>
            <a:off x="753281" y="7402676"/>
            <a:ext cx="2747721" cy="21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ja-JP" altLang="en-US" sz="8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短冊に願いをこめ、七夕飾りを皆さんで作り上げました</a:t>
            </a:r>
            <a:endParaRPr kumimoji="1" lang="en-US" altLang="ja-JP" sz="8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1601283F-509B-4B6E-97A3-31E5C905929F}"/>
              </a:ext>
            </a:extLst>
          </p:cNvPr>
          <p:cNvSpPr txBox="1"/>
          <p:nvPr/>
        </p:nvSpPr>
        <p:spPr>
          <a:xfrm>
            <a:off x="-29843" y="7911691"/>
            <a:ext cx="1021859" cy="21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ja-JP" altLang="en-US" sz="7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岡崎氏による法話</a:t>
            </a:r>
            <a:endParaRPr kumimoji="1" lang="en-US" altLang="ja-JP" sz="7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F434619F-7CA2-43DE-843E-A0119FBC2143}"/>
              </a:ext>
            </a:extLst>
          </p:cNvPr>
          <p:cNvSpPr txBox="1"/>
          <p:nvPr/>
        </p:nvSpPr>
        <p:spPr>
          <a:xfrm>
            <a:off x="71807" y="6602257"/>
            <a:ext cx="1021859" cy="21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癒されるね～</a:t>
            </a:r>
            <a:endParaRPr kumimoji="1" lang="en-US" altLang="ja-JP" sz="7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D5D6E2F5-AB54-4368-915F-35192F8FA807}"/>
              </a:ext>
            </a:extLst>
          </p:cNvPr>
          <p:cNvSpPr txBox="1"/>
          <p:nvPr/>
        </p:nvSpPr>
        <p:spPr>
          <a:xfrm>
            <a:off x="757070" y="5602329"/>
            <a:ext cx="1021859" cy="33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私はメロン味</a:t>
            </a:r>
            <a:endParaRPr kumimoji="1" lang="en-US" altLang="ja-JP" sz="7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  <a:p>
            <a:pPr>
              <a:lnSpc>
                <a:spcPts val="1000"/>
              </a:lnSpc>
            </a:pPr>
            <a:r>
              <a:rPr kumimoji="1" lang="ja-JP" altLang="en-US" sz="7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冷たいね～</a:t>
            </a:r>
            <a:endParaRPr kumimoji="1" lang="en-US" altLang="ja-JP" sz="7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0D91B8F1-D4C7-41C1-9279-53CF7B0DCA5F}"/>
              </a:ext>
            </a:extLst>
          </p:cNvPr>
          <p:cNvSpPr txBox="1"/>
          <p:nvPr/>
        </p:nvSpPr>
        <p:spPr>
          <a:xfrm>
            <a:off x="2127141" y="4892924"/>
            <a:ext cx="1373861" cy="20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夏だフルーツポンチにかき氷</a:t>
            </a:r>
            <a:endParaRPr kumimoji="1" lang="en-US" altLang="ja-JP" sz="7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4A18A1D-1254-4670-9025-54446A27CE3A}"/>
              </a:ext>
            </a:extLst>
          </p:cNvPr>
          <p:cNvSpPr txBox="1"/>
          <p:nvPr/>
        </p:nvSpPr>
        <p:spPr>
          <a:xfrm>
            <a:off x="5646952" y="7619039"/>
            <a:ext cx="1294410" cy="20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大きなスイカが爆発！！？</a:t>
            </a:r>
            <a:endParaRPr kumimoji="1" lang="en-US" altLang="ja-JP" sz="7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E208DF8-A297-4818-B5DE-462D71B50D0D}"/>
              </a:ext>
            </a:extLst>
          </p:cNvPr>
          <p:cNvSpPr txBox="1"/>
          <p:nvPr/>
        </p:nvSpPr>
        <p:spPr>
          <a:xfrm>
            <a:off x="3527578" y="7764711"/>
            <a:ext cx="1021859" cy="21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ja-JP" altLang="en-US" sz="7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岡崎氏による法話</a:t>
            </a:r>
            <a:endParaRPr kumimoji="1" lang="en-US" altLang="ja-JP" sz="7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E967D1FC-7987-463D-AB12-B6349379A823}"/>
              </a:ext>
            </a:extLst>
          </p:cNvPr>
          <p:cNvSpPr txBox="1"/>
          <p:nvPr/>
        </p:nvSpPr>
        <p:spPr>
          <a:xfrm>
            <a:off x="3350703" y="7615621"/>
            <a:ext cx="1441135" cy="20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00" dirty="0">
                <a:solidFill>
                  <a:schemeClr val="bg1"/>
                </a:solidFill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じゃが芋でおやきを作りました</a:t>
            </a:r>
            <a:endParaRPr kumimoji="1" lang="en-US" altLang="ja-JP" sz="700" dirty="0">
              <a:solidFill>
                <a:schemeClr val="bg1"/>
              </a:solidFill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1BC7665E-627F-4466-9BA6-F148FEFFAA9E}"/>
              </a:ext>
            </a:extLst>
          </p:cNvPr>
          <p:cNvSpPr txBox="1"/>
          <p:nvPr/>
        </p:nvSpPr>
        <p:spPr>
          <a:xfrm>
            <a:off x="3486990" y="1631775"/>
            <a:ext cx="2563540" cy="21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ja-JP" altLang="en-US" sz="800" dirty="0"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少し遠かったけど</a:t>
            </a:r>
            <a:r>
              <a:rPr kumimoji="1" lang="ja-JP" altLang="en-US" sz="800" dirty="0">
                <a:latin typeface="AR丸ゴシック体M" panose="020F0609000000000000" pitchFamily="49" charset="-128"/>
                <a:ea typeface="AR丸ゴシック体M" panose="020F0609000000000000" pitchFamily="49" charset="-128"/>
              </a:rPr>
              <a:t>何十種類ものハスを堪能しました</a:t>
            </a:r>
            <a:endParaRPr kumimoji="1" lang="en-US" altLang="ja-JP" sz="800" dirty="0">
              <a:latin typeface="AR丸ゴシック体M" panose="020F0609000000000000" pitchFamily="49" charset="-128"/>
              <a:ea typeface="AR丸ゴシック体M" panose="020F0609000000000000" pitchFamily="49" charset="-128"/>
            </a:endParaRPr>
          </a:p>
        </p:txBody>
      </p:sp>
      <p:sp>
        <p:nvSpPr>
          <p:cNvPr id="9" name="雲 8">
            <a:extLst>
              <a:ext uri="{FF2B5EF4-FFF2-40B4-BE49-F238E27FC236}">
                <a16:creationId xmlns:a16="http://schemas.microsoft.com/office/drawing/2014/main" id="{74A2B68D-024F-4AFE-ADCC-0E8D870E45E2}"/>
              </a:ext>
            </a:extLst>
          </p:cNvPr>
          <p:cNvSpPr/>
          <p:nvPr/>
        </p:nvSpPr>
        <p:spPr>
          <a:xfrm>
            <a:off x="3872407" y="369228"/>
            <a:ext cx="1585710" cy="1703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7454AD-8BDC-44DF-9201-8FFA7BA72202}"/>
              </a:ext>
            </a:extLst>
          </p:cNvPr>
          <p:cNvSpPr/>
          <p:nvPr/>
        </p:nvSpPr>
        <p:spPr>
          <a:xfrm>
            <a:off x="3785158" y="267265"/>
            <a:ext cx="17107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b="1" dirty="0">
                <a:ln w="6350" cmpd="sng">
                  <a:solidFill>
                    <a:schemeClr val="accent4"/>
                  </a:solidFill>
                  <a:prstDash val="solid"/>
                </a:ln>
                <a:solidFill>
                  <a:srgbClr val="FFCCFF"/>
                </a:solidFill>
                <a:latin typeface="AR P楷書体M" panose="03000600000000000000" pitchFamily="66" charset="-128"/>
                <a:ea typeface="AR P楷書体M" panose="03000600000000000000" pitchFamily="66" charset="-128"/>
              </a:rPr>
              <a:t>南条花ハス公園</a:t>
            </a:r>
            <a:endParaRPr lang="ja-JP" altLang="en-US" b="1" cap="none" spc="0" dirty="0">
              <a:ln w="6350" cmpd="sng">
                <a:solidFill>
                  <a:schemeClr val="accent4"/>
                </a:solidFill>
                <a:prstDash val="solid"/>
              </a:ln>
              <a:solidFill>
                <a:srgbClr val="FFCCFF"/>
              </a:solidFill>
              <a:effectLst/>
              <a:latin typeface="AR P楷書体M" panose="03000600000000000000" pitchFamily="66" charset="-128"/>
              <a:ea typeface="AR P楷書体M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652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19497</TotalTime>
  <Words>257</Words>
  <Application>Microsoft Office PowerPoint</Application>
  <PresentationFormat>画面に合わせる (4:3)</PresentationFormat>
  <Paragraphs>30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AR P勘亭流H</vt:lpstr>
      <vt:lpstr>AR P丸ゴシック体M</vt:lpstr>
      <vt:lpstr>AR P楷書体M</vt:lpstr>
      <vt:lpstr>AR丸ゴシック体M</vt:lpstr>
      <vt:lpstr>ＤＦＧ中丸ゴシック体</vt:lpstr>
      <vt:lpstr>ＭＳ Ｐ明朝</vt:lpstr>
      <vt:lpstr>Arial</vt:lpstr>
      <vt:lpstr>Calibri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yagi</dc:creator>
  <cp:lastModifiedBy>yagi shinji</cp:lastModifiedBy>
  <cp:revision>1037</cp:revision>
  <cp:lastPrinted>2020-08-03T06:02:44Z</cp:lastPrinted>
  <dcterms:created xsi:type="dcterms:W3CDTF">2016-10-31T21:53:31Z</dcterms:created>
  <dcterms:modified xsi:type="dcterms:W3CDTF">2020-08-03T06:03:18Z</dcterms:modified>
</cp:coreProperties>
</file>